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1"/>
  </p:notesMasterIdLst>
  <p:sldIdLst>
    <p:sldId id="256" r:id="rId2"/>
    <p:sldId id="285" r:id="rId3"/>
    <p:sldId id="258" r:id="rId4"/>
    <p:sldId id="284" r:id="rId5"/>
    <p:sldId id="269" r:id="rId6"/>
    <p:sldId id="270" r:id="rId7"/>
    <p:sldId id="276" r:id="rId8"/>
    <p:sldId id="282" r:id="rId9"/>
    <p:sldId id="271" r:id="rId10"/>
    <p:sldId id="281" r:id="rId11"/>
    <p:sldId id="283" r:id="rId12"/>
    <p:sldId id="272" r:id="rId13"/>
    <p:sldId id="278" r:id="rId14"/>
    <p:sldId id="280" r:id="rId15"/>
    <p:sldId id="277" r:id="rId16"/>
    <p:sldId id="275" r:id="rId17"/>
    <p:sldId id="274" r:id="rId18"/>
    <p:sldId id="273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D50B-F88F-4E29-AD7D-46077DECBD08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A8EF6-19D6-46C9-9908-23021FA798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949A1-93F6-42E4-AB12-58035078518A}" type="slidenum">
              <a:rPr lang="ru-RU"/>
              <a:pPr/>
              <a:t>5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5B1CDD-A150-4824-8350-09708A282F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iteka.ru/pics/DSCN042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ПРАВИЛЬНЫЕ МНОГОГРАННИКИ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В ПРИРОДЕ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6" descr="virusogur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2486741" cy="292895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488" y="2428868"/>
            <a:ext cx="592935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картинке - вирус, поражающий ценные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растения типа помидоров и огурцов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(точнее, внешняя белковая оболочка вируса)</a:t>
            </a:r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Практически, усечённый икосаэдр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935480"/>
            <a:ext cx="5614998" cy="43891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Вирусы, построенные только из нуклеиновой кислоты и белка, могут походить на жесткую </a:t>
            </a:r>
            <a:r>
              <a:rPr lang="ru-RU" b="1" i="1" dirty="0" err="1" smtClean="0">
                <a:solidFill>
                  <a:srgbClr val="7030A0"/>
                </a:solidFill>
              </a:rPr>
              <a:t>палочкообразную</a:t>
            </a:r>
            <a:r>
              <a:rPr lang="ru-RU" b="1" i="1" dirty="0" smtClean="0">
                <a:solidFill>
                  <a:srgbClr val="7030A0"/>
                </a:solidFill>
              </a:rPr>
              <a:t> или гибкую нитевидную спираль, точнее на  правильный двадцатигранник, или икосаэдр. Есть вирусы, размножающиеся в клетках животных (позвоночных и беспозвоночных), другие облюбовали растения, третьи (их называют бактериофагами или просто фагами) паразитируют в микробах, но </a:t>
            </a:r>
            <a:r>
              <a:rPr lang="ru-RU" b="1" i="1" dirty="0" err="1" smtClean="0">
                <a:solidFill>
                  <a:srgbClr val="7030A0"/>
                </a:solidFill>
              </a:rPr>
              <a:t>икосаэдрическая</a:t>
            </a:r>
            <a:r>
              <a:rPr lang="ru-RU" b="1" i="1" dirty="0" smtClean="0">
                <a:solidFill>
                  <a:srgbClr val="7030A0"/>
                </a:solidFill>
              </a:rPr>
              <a:t> форма встречается у вирусов всех этих трех групп.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Чудо природы – кристаллы</a:t>
            </a:r>
          </a:p>
        </p:txBody>
      </p:sp>
      <p:sp>
        <p:nvSpPr>
          <p:cNvPr id="180224" name="Text Box 0"/>
          <p:cNvSpPr txBox="1">
            <a:spLocks noChangeArrowheads="1"/>
          </p:cNvSpPr>
          <p:nvPr/>
        </p:nvSpPr>
        <p:spPr bwMode="auto">
          <a:xfrm>
            <a:off x="857224" y="3357562"/>
            <a:ext cx="6886598" cy="138499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2925" indent="257175">
              <a:buFontTx/>
              <a:buChar char="•"/>
            </a:pPr>
            <a:r>
              <a:rPr lang="ru-RU" sz="2800" b="1" i="1" dirty="0">
                <a:solidFill>
                  <a:srgbClr val="7030A0"/>
                </a:solidFill>
              </a:rPr>
              <a:t>куб передает форму кристаллов поваренной соли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NaCl</a:t>
            </a:r>
            <a:endParaRPr lang="ru-RU" sz="2800" b="1" i="1" dirty="0">
              <a:solidFill>
                <a:srgbClr val="7030A0"/>
              </a:solidFill>
            </a:endParaRPr>
          </a:p>
          <a:p>
            <a:pPr marL="542925" indent="257175">
              <a:buFontTx/>
              <a:buChar char="•"/>
            </a:pPr>
            <a:r>
              <a:rPr lang="ru-RU" sz="2800" b="1" i="1" dirty="0">
                <a:solidFill>
                  <a:srgbClr val="7030A0"/>
                </a:solidFill>
              </a:rPr>
              <a:t>бор - икосаэдр.      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57224" y="1571612"/>
            <a:ext cx="7416800" cy="156966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7030A0"/>
                </a:solidFill>
              </a:rPr>
              <a:t>Правильные многогранники - самые выгодные фигуры. И природа этим широко пользуется. Кристаллы некоторых знакомых нам веществ имеют форму правильных многогранников: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0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0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сканирование6"/>
          <p:cNvPicPr>
            <a:picLocks noChangeAspect="1" noChangeArrowheads="1"/>
          </p:cNvPicPr>
          <p:nvPr/>
        </p:nvPicPr>
        <p:blipFill>
          <a:blip r:embed="rId2" cstate="print"/>
          <a:srcRect l="5379" r="4967" b="9230"/>
          <a:stretch>
            <a:fillRect/>
          </a:stretch>
        </p:blipFill>
        <p:spPr bwMode="auto">
          <a:xfrm>
            <a:off x="714348" y="1785926"/>
            <a:ext cx="3571900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7" name="Picture 5" descr="сканирование7"/>
          <p:cNvPicPr>
            <a:picLocks noChangeAspect="1" noChangeArrowheads="1"/>
          </p:cNvPicPr>
          <p:nvPr/>
        </p:nvPicPr>
        <p:blipFill>
          <a:blip r:embed="rId3"/>
          <a:srcRect t="2732" r="1617" b="9835"/>
          <a:stretch>
            <a:fillRect/>
          </a:stretch>
        </p:blipFill>
        <p:spPr bwMode="auto">
          <a:xfrm>
            <a:off x="4643438" y="2285992"/>
            <a:ext cx="4130009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б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97705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451725" y="6308725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Бор.</a:t>
            </a:r>
            <a:r>
              <a:rPr lang="ru-RU" sz="1800" b="1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571480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БОР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75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ГЕОМЕТРИЧЕСКАЯ КРИСТАЛЛОГРАФИЯ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70" y="2500306"/>
            <a:ext cx="90268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ЗАКОН ПОСТОЯНСТВА УГЛОВ</a:t>
            </a:r>
            <a:r>
              <a:rPr lang="en-US" sz="2000" b="1" i="1" dirty="0" smtClean="0">
                <a:solidFill>
                  <a:srgbClr val="7030A0"/>
                </a:solidFill>
              </a:rPr>
              <a:t>: </a:t>
            </a:r>
            <a:r>
              <a:rPr lang="ru-RU" sz="2000" b="1" i="1" dirty="0" smtClean="0">
                <a:solidFill>
                  <a:srgbClr val="7030A0"/>
                </a:solidFill>
              </a:rPr>
              <a:t>УГЛЫ МЕЖДУ СООТВЕТСТВЕННЫМИ ГРАНЯМИ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( И РЕБРАМИ) ВО ВСЕХ КРИССТАЛАХ ОДНОГО И ТОГО ЖЕ ВЕЩЕСТВА ПОСТОЯННЫ.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                                                                                    НИКОЛАЙ СТЕНО (1638-1687)</a:t>
            </a:r>
          </a:p>
          <a:p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otd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1357298"/>
            <a:ext cx="5668981" cy="4533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4928" name="Text Box 0"/>
          <p:cNvSpPr txBox="1">
            <a:spLocks noChangeArrowheads="1"/>
          </p:cNvSpPr>
          <p:nvPr/>
        </p:nvSpPr>
        <p:spPr bwMode="auto">
          <a:xfrm>
            <a:off x="1285852" y="428604"/>
            <a:ext cx="6480175" cy="7620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</a:rPr>
              <a:t>Геологические находки</a:t>
            </a:r>
          </a:p>
        </p:txBody>
      </p:sp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258888" y="6021388"/>
            <a:ext cx="6624637" cy="6413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3300"/>
                </a:solidFill>
              </a:rPr>
              <a:t>Гранаты: Андрадит и Гроссуляр </a:t>
            </a:r>
            <a:br>
              <a:rPr lang="ru-RU" b="1" i="1">
                <a:solidFill>
                  <a:srgbClr val="003300"/>
                </a:solidFill>
              </a:rPr>
            </a:br>
            <a:r>
              <a:rPr lang="ru-RU" b="1" i="1">
                <a:solidFill>
                  <a:srgbClr val="003300"/>
                </a:solidFill>
              </a:rPr>
              <a:t>  ( найдены в бассейне реки Ахтаранда, Якутия) 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otd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480" y="1357298"/>
            <a:ext cx="5524518" cy="4522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979613" y="5876925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003300"/>
                </a:solidFill>
                <a:latin typeface="Times New Roman" pitchFamily="18" charset="0"/>
              </a:rPr>
              <a:t>Друза кристаллов кварца (горный хрусталь), </a:t>
            </a:r>
          </a:p>
          <a:p>
            <a:pPr algn="ctr"/>
            <a:r>
              <a:rPr lang="ru-RU" sz="2000" b="1" i="1">
                <a:solidFill>
                  <a:srgbClr val="003300"/>
                </a:solidFill>
                <a:latin typeface="Times New Roman" pitchFamily="18" charset="0"/>
              </a:rPr>
              <a:t>9см, найден на Урале. </a:t>
            </a:r>
          </a:p>
        </p:txBody>
      </p:sp>
      <p:sp>
        <p:nvSpPr>
          <p:cNvPr id="123904" name="Text Box 0"/>
          <p:cNvSpPr txBox="1">
            <a:spLocks noChangeArrowheads="1"/>
          </p:cNvSpPr>
          <p:nvPr/>
        </p:nvSpPr>
        <p:spPr bwMode="auto">
          <a:xfrm>
            <a:off x="1142976" y="571480"/>
            <a:ext cx="6480175" cy="7620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</a:rPr>
              <a:t>Геологические находки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75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otd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0058" y="1285860"/>
            <a:ext cx="5701145" cy="4418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547813" y="5805488"/>
            <a:ext cx="6192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003300"/>
                </a:solidFill>
                <a:latin typeface="Times New Roman" pitchFamily="18" charset="0"/>
              </a:rPr>
              <a:t>Шеелит,5см, найден в Китае. </a:t>
            </a:r>
          </a:p>
          <a:p>
            <a:pPr algn="ctr"/>
            <a:r>
              <a:rPr lang="ru-RU" sz="2400" b="1" i="1">
                <a:solidFill>
                  <a:srgbClr val="003300"/>
                </a:solidFill>
                <a:latin typeface="Times New Roman" pitchFamily="18" charset="0"/>
              </a:rPr>
              <a:t>(блочное строение кристалла), </a:t>
            </a:r>
          </a:p>
        </p:txBody>
      </p:sp>
      <p:sp>
        <p:nvSpPr>
          <p:cNvPr id="122880" name="Text Box 0"/>
          <p:cNvSpPr txBox="1">
            <a:spLocks noChangeArrowheads="1"/>
          </p:cNvSpPr>
          <p:nvPr/>
        </p:nvSpPr>
        <p:spPr bwMode="auto">
          <a:xfrm>
            <a:off x="1214414" y="571480"/>
            <a:ext cx="6480175" cy="7620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</a:rPr>
              <a:t>Геологические находки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5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357430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5400" b="1" i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643182"/>
            <a:ext cx="8396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737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Многогранники в природе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997200"/>
            <a:ext cx="7775575" cy="3197225"/>
          </a:xfrm>
        </p:spPr>
        <p:txBody>
          <a:bodyPr/>
          <a:lstStyle/>
          <a:p>
            <a:pPr marL="0" indent="14288" algn="just">
              <a:spcBef>
                <a:spcPct val="0"/>
              </a:spcBef>
              <a:buFontTx/>
              <a:buNone/>
            </a:pPr>
            <a:r>
              <a:rPr lang="ru-RU" sz="2800" b="1" i="1" dirty="0">
                <a:solidFill>
                  <a:srgbClr val="003300"/>
                </a:solidFill>
              </a:rPr>
              <a:t>"</a:t>
            </a:r>
            <a:r>
              <a:rPr lang="ru-RU" b="1" i="1" dirty="0">
                <a:solidFill>
                  <a:srgbClr val="7030A0"/>
                </a:solidFill>
              </a:rPr>
              <a:t>Природа вскармливает на своем лоне неисчерпаемое количество удивительных созданий, которые</a:t>
            </a:r>
          </a:p>
          <a:p>
            <a:pPr marL="0" indent="14288" algn="just">
              <a:spcBef>
                <a:spcPct val="0"/>
              </a:spcBef>
              <a:buFontTx/>
              <a:buNone/>
            </a:pPr>
            <a:r>
              <a:rPr lang="ru-RU" b="1" i="1" dirty="0">
                <a:solidFill>
                  <a:srgbClr val="7030A0"/>
                </a:solidFill>
              </a:rPr>
              <a:t> по красоте и разнообразию далеко превосходят все созданные искусством человека формы".</a:t>
            </a:r>
            <a:r>
              <a:rPr lang="ru-RU" sz="2800" i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68960" name="Text Box 0"/>
          <p:cNvSpPr txBox="1">
            <a:spLocks noChangeArrowheads="1"/>
          </p:cNvSpPr>
          <p:nvPr/>
        </p:nvSpPr>
        <p:spPr bwMode="auto">
          <a:xfrm>
            <a:off x="1000100" y="1857364"/>
            <a:ext cx="6840537" cy="156966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7030A0"/>
                </a:solidFill>
              </a:rPr>
              <a:t>В книге немецкого биолога Э. Геккеля "Красота форм в природе" </a:t>
            </a:r>
          </a:p>
          <a:p>
            <a:pPr algn="ctr"/>
            <a:r>
              <a:rPr lang="ru-RU" sz="2400" i="1" dirty="0">
                <a:solidFill>
                  <a:srgbClr val="7030A0"/>
                </a:solidFill>
              </a:rPr>
              <a:t>можно прочитать такие строки: 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зображение 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 l="4864" t="36743" r="78346" b="49692"/>
          <a:stretch>
            <a:fillRect/>
          </a:stretch>
        </p:blipFill>
        <p:spPr bwMode="auto">
          <a:xfrm rot="10800000">
            <a:off x="642910" y="1714488"/>
            <a:ext cx="3143272" cy="3495192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F:\Изображение 02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4480" t="11392" r="68638" b="70705"/>
          <a:stretch>
            <a:fillRect/>
          </a:stretch>
        </p:blipFill>
        <p:spPr bwMode="auto">
          <a:xfrm flipH="1" flipV="1">
            <a:off x="4786314" y="1714488"/>
            <a:ext cx="3740753" cy="3429024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80400" cy="126841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</a:rPr>
              <a:t>По законам «строгой» архитектуры…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211638" y="1238250"/>
            <a:ext cx="4683125" cy="5619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latin typeface="Times New Roman" pitchFamily="18" charset="0"/>
              </a:rPr>
              <a:t>      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49160" name="Picture 8" descr="Картинка 35 из 12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00240"/>
            <a:ext cx="4032250" cy="3032125"/>
          </a:xfrm>
          <a:prstGeom prst="rect">
            <a:avLst/>
          </a:prstGeom>
          <a:noFill/>
          <a:ln w="28575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163841" name="Text Box 1"/>
          <p:cNvSpPr txBox="1">
            <a:spLocks noChangeArrowheads="1"/>
          </p:cNvSpPr>
          <p:nvPr/>
        </p:nvSpPr>
        <p:spPr bwMode="auto">
          <a:xfrm>
            <a:off x="4643438" y="2060575"/>
            <a:ext cx="4249737" cy="193899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</a:rPr>
              <a:t>Пчёлы - удивительные создания. 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Пчелиные  соты представляют собой пространственный паркет и заполняют пространство так, что не остается просветов.</a:t>
            </a:r>
          </a:p>
          <a:p>
            <a:r>
              <a:rPr lang="ru-RU" sz="2000" b="1" i="1" dirty="0">
                <a:solidFill>
                  <a:srgbClr val="7030A0"/>
                </a:solidFill>
              </a:rPr>
              <a:t>      </a:t>
            </a:r>
          </a:p>
        </p:txBody>
      </p:sp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755650" y="5300663"/>
            <a:ext cx="8064500" cy="1200329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</a:rPr>
              <a:t>«Мой дом построен по законам самой строгой архитектуры. Сам Эвклид мог бы поучиться, познавая геометрию  сот».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4643438" y="4071942"/>
            <a:ext cx="4103687" cy="101566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</a:rPr>
              <a:t>Как не согласиться с мнением пчелы из сказки «Тысяча и одна ночь»: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8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8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8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8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8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Простейшее  животное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35480"/>
            <a:ext cx="1114404" cy="707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887787" y="1500174"/>
            <a:ext cx="52562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4288" algn="ctr">
              <a:lnSpc>
                <a:spcPct val="80000"/>
              </a:lnSpc>
              <a:spcBef>
                <a:spcPct val="20000"/>
              </a:spcBef>
            </a:pPr>
            <a:r>
              <a:rPr lang="ru-RU" sz="2400" dirty="0">
                <a:solidFill>
                  <a:srgbClr val="003300"/>
                </a:solidFill>
                <a:latin typeface="Times New Roman" pitchFamily="18" charset="0"/>
              </a:rPr>
              <a:t>     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Скелет одноклеточного организма </a:t>
            </a:r>
            <a:r>
              <a:rPr lang="ru-RU" sz="2400" i="1" dirty="0" err="1">
                <a:solidFill>
                  <a:srgbClr val="7030A0"/>
                </a:solidFill>
                <a:latin typeface="Times New Roman" pitchFamily="18" charset="0"/>
              </a:rPr>
              <a:t>феодарии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 (</a:t>
            </a:r>
            <a:r>
              <a:rPr lang="ru-RU" sz="2400" i="1" dirty="0" err="1">
                <a:solidFill>
                  <a:srgbClr val="7030A0"/>
                </a:solidFill>
                <a:latin typeface="Times New Roman" pitchFamily="18" charset="0"/>
              </a:rPr>
              <a:t>Circogonia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2400" i="1" dirty="0" err="1">
                <a:solidFill>
                  <a:srgbClr val="7030A0"/>
                </a:solidFill>
                <a:latin typeface="Times New Roman" pitchFamily="18" charset="0"/>
              </a:rPr>
              <a:t>icosahedra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) по форме напоминает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икосаэдр.</a:t>
            </a:r>
          </a:p>
          <a:p>
            <a:pPr indent="14288" algn="ctr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      Большинство </a:t>
            </a:r>
            <a:r>
              <a:rPr lang="ru-RU" sz="2400" i="1" dirty="0" err="1">
                <a:solidFill>
                  <a:srgbClr val="7030A0"/>
                </a:solidFill>
                <a:latin typeface="Times New Roman" pitchFamily="18" charset="0"/>
              </a:rPr>
              <a:t>феодарий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</a:rPr>
              <a:t> живут на  морской глубине и служат добычей коралловых рыбок. Но простейшее  животное    защищает себя   двенадцатью иглами, выходящими из 12  вершин скелета. Он больше похоже на звёздчатый      многогранник.  </a:t>
            </a:r>
          </a:p>
        </p:txBody>
      </p:sp>
      <p:sp>
        <p:nvSpPr>
          <p:cNvPr id="126976" name="Text Box 0"/>
          <p:cNvSpPr txBox="1">
            <a:spLocks noChangeArrowheads="1"/>
          </p:cNvSpPr>
          <p:nvPr/>
        </p:nvSpPr>
        <p:spPr bwMode="auto">
          <a:xfrm>
            <a:off x="500034" y="4857760"/>
            <a:ext cx="8351838" cy="1323439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Из всех многогранников с тем же числом граней икосаэдр имеет наибольший объём при наименьшей площади поверхности. </a:t>
            </a:r>
          </a:p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     Это свойство помогает морскому организму преодолевать давление толщи воды.</a:t>
            </a:r>
          </a:p>
        </p:txBody>
      </p:sp>
      <p:pic>
        <p:nvPicPr>
          <p:cNvPr id="6" name="Picture 7" descr="сернистый колчед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286148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4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4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4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4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хх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3214710" cy="3430776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785794"/>
            <a:ext cx="73581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2060"/>
                </a:solidFill>
              </a:rPr>
              <a:t>Тетрадиниум - водоросли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8926" y="3214686"/>
            <a:ext cx="6930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ТЕТРАДИНИУМ ИМЕЕТ ФОРМУ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ПРАВИЛЬНОГО ТЕТРАЭДРА.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285752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71435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Водоросль вольвокс — один из простейших многоклеточных организмов — представляет собой сферическую оболочку, сложенную в основном семиугольными, шестиугольными и пятиугольными клетками (то есть клетками, имеющими семь, шесть или пять соседних; в каждой «вершине» сходятся три клетки). Бывают экземпляры, у которых есть и четырехугольные, и восьмиугольные клетки, но биологи заметили, что если таких «нестандартных» клеток (менее, чем с пятью и более, чем с семью)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 сторонами нет, то пятиугольных клеток всегда ровно на двенадцать больше, чем семиугольных (всего клеток может быть несколько сотен и даже тысяч). Это утверждение следует из известной формулы Эйлера.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Интересно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71678"/>
            <a:ext cx="9144000" cy="5068887"/>
          </a:xfrm>
        </p:spPr>
        <p:txBody>
          <a:bodyPr/>
          <a:lstStyle/>
          <a:p>
            <a:pPr marL="0" indent="14288" algn="ctr">
              <a:buFontTx/>
              <a:buNone/>
            </a:pPr>
            <a:r>
              <a:rPr lang="ru-RU" i="1" dirty="0">
                <a:solidFill>
                  <a:srgbClr val="7030A0"/>
                </a:solidFill>
              </a:rPr>
              <a:t>   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Икосаэдр оказался в центре внимания биологов в их спорах относительно формы вирусов. </a:t>
            </a:r>
          </a:p>
          <a:p>
            <a:pPr marL="0" indent="14288" algn="ctr">
              <a:buFontTx/>
              <a:buNone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</a:rPr>
              <a:t>Вирус не может быть совершенно круглым, как считалось ранее. Чтобы установить его форму, брали различные многогранники, направляли на них свет под теми же углами, что и поток атомов на вирус. Оказалось, что только один многогранник дает точно такую же тень - икосаэдр.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504</Words>
  <PresentationFormat>Экран (4:3)</PresentationFormat>
  <Paragraphs>56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ПРАВИЛЬНЫЕ МНОГОГРАННИКИ </vt:lpstr>
      <vt:lpstr>Слайд 2</vt:lpstr>
      <vt:lpstr>Многогранники в природе</vt:lpstr>
      <vt:lpstr>Слайд 4</vt:lpstr>
      <vt:lpstr>По законам «строгой» архитектуры…</vt:lpstr>
      <vt:lpstr>Простейшее  животное</vt:lpstr>
      <vt:lpstr>Слайд 7</vt:lpstr>
      <vt:lpstr>Слайд 8</vt:lpstr>
      <vt:lpstr>Интересно</vt:lpstr>
      <vt:lpstr>Слайд 10</vt:lpstr>
      <vt:lpstr>Слайд 11</vt:lpstr>
      <vt:lpstr> Чудо природы – кристаллы</vt:lpstr>
      <vt:lpstr>Слайд 13</vt:lpstr>
      <vt:lpstr>Слайд 14</vt:lpstr>
      <vt:lpstr>ГЕОМЕТРИЧЕСКАЯ КРИСТАЛЛОГРАФИЯ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ПРАВИЛЬНЫЕ МНОГОГРАННИКИ </dc:title>
  <cp:lastModifiedBy>Administrator</cp:lastModifiedBy>
  <cp:revision>27</cp:revision>
  <dcterms:modified xsi:type="dcterms:W3CDTF">2009-02-14T13:46:36Z</dcterms:modified>
</cp:coreProperties>
</file>